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3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80" r:id="rId8"/>
    <p:sldId id="281" r:id="rId9"/>
    <p:sldId id="272" r:id="rId10"/>
    <p:sldId id="273" r:id="rId11"/>
    <p:sldId id="274" r:id="rId12"/>
    <p:sldId id="275" r:id="rId13"/>
    <p:sldId id="278" r:id="rId14"/>
    <p:sldId id="279" r:id="rId15"/>
    <p:sldId id="276" r:id="rId16"/>
    <p:sldId id="277" r:id="rId17"/>
    <p:sldId id="271" r:id="rId18"/>
    <p:sldId id="263" r:id="rId19"/>
    <p:sldId id="264" r:id="rId20"/>
    <p:sldId id="265" r:id="rId21"/>
    <p:sldId id="266" r:id="rId22"/>
    <p:sldId id="267" r:id="rId23"/>
    <p:sldId id="268" r:id="rId24"/>
    <p:sldId id="269" r:id="rId25"/>
    <p:sldId id="270" r:id="rId26"/>
    <p:sldId id="282" r:id="rId27"/>
    <p:sldId id="262" r:id="rId28"/>
    <p:sldId id="283" r:id="rId29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19" autoAdjust="0"/>
    <p:restoredTop sz="93167" autoAdjust="0"/>
  </p:normalViewPr>
  <p:slideViewPr>
    <p:cSldViewPr>
      <p:cViewPr varScale="1">
        <p:scale>
          <a:sx n="73" d="100"/>
          <a:sy n="73" d="100"/>
        </p:scale>
        <p:origin x="-10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4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F91DAD-B473-4A91-AE69-F410DF0370F3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FF067F-8458-4992-BE9F-64152BFFE0C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2AD49-6FCC-44E9-8EC1-78FC967EA201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990AB-E348-4E67-BF22-E4E5BC677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2AD49-6FCC-44E9-8EC1-78FC967EA201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990AB-E348-4E67-BF22-E4E5BC677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2AD49-6FCC-44E9-8EC1-78FC967EA201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990AB-E348-4E67-BF22-E4E5BC677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2AD49-6FCC-44E9-8EC1-78FC967EA201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990AB-E348-4E67-BF22-E4E5BC677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2AD49-6FCC-44E9-8EC1-78FC967EA201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990AB-E348-4E67-BF22-E4E5BC677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2AD49-6FCC-44E9-8EC1-78FC967EA201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990AB-E348-4E67-BF22-E4E5BC677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2AD49-6FCC-44E9-8EC1-78FC967EA201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990AB-E348-4E67-BF22-E4E5BC677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2AD49-6FCC-44E9-8EC1-78FC967EA201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B9990AB-E348-4E67-BF22-E4E5BC67760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2AD49-6FCC-44E9-8EC1-78FC967EA201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990AB-E348-4E67-BF22-E4E5BC677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2AD49-6FCC-44E9-8EC1-78FC967EA201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DB9990AB-E348-4E67-BF22-E4E5BC677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6A2AD49-6FCC-44E9-8EC1-78FC967EA201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990AB-E348-4E67-BF22-E4E5BC677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6A2AD49-6FCC-44E9-8EC1-78FC967EA201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B9990AB-E348-4E67-BF22-E4E5BC677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8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Peace Valley Boat Rental Statistics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Bill Reilly </a:t>
            </a:r>
          </a:p>
          <a:p>
            <a:r>
              <a:rPr lang="en-US" dirty="0" smtClean="0"/>
              <a:t>Dan Park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Exploratory Data Analysis</a:t>
            </a:r>
            <a:br>
              <a:rPr lang="en-US" altLang="ko-KR" dirty="0" smtClean="0"/>
            </a:br>
            <a:r>
              <a:rPr lang="en-US" altLang="ko-KR" dirty="0" smtClean="0"/>
              <a:t>Saturday Total Profit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dirty="0" smtClean="0"/>
              <a:t>Shape: Somewhat normal</a:t>
            </a:r>
          </a:p>
          <a:p>
            <a:r>
              <a:rPr lang="en-US" altLang="ko-KR" dirty="0" smtClean="0"/>
              <a:t>Center:1144.52</a:t>
            </a:r>
          </a:p>
          <a:p>
            <a:r>
              <a:rPr lang="en-US" altLang="ko-KR" dirty="0" smtClean="0"/>
              <a:t>Spread: Gaps, (0, 2779.32)</a:t>
            </a:r>
          </a:p>
          <a:p>
            <a:r>
              <a:rPr lang="en-US" altLang="ko-KR" dirty="0" smtClean="0"/>
              <a:t>The Peace Valley Park Boat Rentals has a profit range of $0 to $2779.32 on Saturdays</a:t>
            </a:r>
          </a:p>
          <a:p>
            <a:r>
              <a:rPr lang="en-US" altLang="ko-KR" dirty="0" smtClean="0"/>
              <a:t>The Peace Valley Park Boat Rentals makes an average profit of $1144.52 on every Saturdays</a:t>
            </a:r>
          </a:p>
          <a:p>
            <a:endParaRPr lang="en-US" altLang="ko-KR" dirty="0" smtClean="0"/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Exploratory Data Analysis</a:t>
            </a:r>
            <a:br>
              <a:rPr lang="en-US" altLang="ko-KR" dirty="0" smtClean="0"/>
            </a:br>
            <a:r>
              <a:rPr lang="en-US" altLang="ko-KR" dirty="0" smtClean="0"/>
              <a:t>Saturday Total Boat Rentals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00200"/>
            <a:ext cx="4419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600200"/>
            <a:ext cx="30575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Exploratory Data Analysis</a:t>
            </a:r>
            <a:br>
              <a:rPr lang="en-US" altLang="ko-KR" dirty="0" smtClean="0"/>
            </a:br>
            <a:r>
              <a:rPr lang="en-US" altLang="ko-KR" dirty="0" smtClean="0"/>
              <a:t>Saturday Total Boat Rentals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Shape: Right Skew</a:t>
            </a:r>
          </a:p>
          <a:p>
            <a:r>
              <a:rPr lang="en-US" altLang="ko-KR" dirty="0" smtClean="0"/>
              <a:t>Center:83.9</a:t>
            </a:r>
          </a:p>
          <a:p>
            <a:r>
              <a:rPr lang="en-US" altLang="ko-KR" dirty="0" smtClean="0"/>
              <a:t>Spread: (0, 58.234) Gaps</a:t>
            </a:r>
          </a:p>
          <a:p>
            <a:r>
              <a:rPr lang="en-US" altLang="ko-KR" dirty="0" smtClean="0"/>
              <a:t>The Peace Valley Park Boat Rentals has a boat rental range from 0 to 58 boats on Saturdays</a:t>
            </a:r>
          </a:p>
          <a:p>
            <a:r>
              <a:rPr lang="en-US" altLang="ko-KR" dirty="0" smtClean="0"/>
              <a:t>The Peace Valley Park Boat Rentals rents 84 boats on average on Saturdays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Exploratory Data Analysis</a:t>
            </a:r>
            <a:br>
              <a:rPr lang="en-US" altLang="ko-KR" dirty="0" smtClean="0"/>
            </a:br>
            <a:r>
              <a:rPr lang="en-US" altLang="ko-KR" dirty="0" smtClean="0"/>
              <a:t>Sunday Total Profit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00201"/>
            <a:ext cx="4343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600200"/>
            <a:ext cx="31623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Exploratory Data Analysis</a:t>
            </a:r>
            <a:br>
              <a:rPr lang="en-US" altLang="ko-KR" dirty="0" smtClean="0"/>
            </a:br>
            <a:r>
              <a:rPr lang="en-US" altLang="ko-KR" dirty="0" err="1" smtClean="0"/>
              <a:t>SundayTotal</a:t>
            </a:r>
            <a:r>
              <a:rPr lang="en-US" altLang="ko-KR" dirty="0" smtClean="0"/>
              <a:t> </a:t>
            </a:r>
            <a:r>
              <a:rPr lang="en-US" altLang="ko-KR" dirty="0" smtClean="0"/>
              <a:t>Profit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dirty="0" smtClean="0"/>
              <a:t>Shape: Approximately normal</a:t>
            </a:r>
          </a:p>
          <a:p>
            <a:r>
              <a:rPr lang="en-US" altLang="ko-KR" dirty="0" smtClean="0"/>
              <a:t>Center:1243.73</a:t>
            </a:r>
          </a:p>
          <a:p>
            <a:r>
              <a:rPr lang="en-US" altLang="ko-KR" dirty="0" smtClean="0"/>
              <a:t>Spread: Gaps, (0, 3034.78)</a:t>
            </a:r>
          </a:p>
          <a:p>
            <a:r>
              <a:rPr lang="en-US" altLang="ko-KR" dirty="0" smtClean="0"/>
              <a:t>The Peace Valley Park Boat Rentals has a profit range of $0 to $3034.74 on Sundays.</a:t>
            </a:r>
          </a:p>
          <a:p>
            <a:r>
              <a:rPr lang="en-US" altLang="ko-KR" dirty="0" smtClean="0"/>
              <a:t>The Peace Valley Park Boat Rentals makes an average profit of $1243.73 on every Sundays</a:t>
            </a:r>
          </a:p>
          <a:p>
            <a:endParaRPr lang="en-US" altLang="ko-KR" dirty="0" smtClean="0"/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Exploratory Data Analysis</a:t>
            </a:r>
            <a:br>
              <a:rPr lang="en-US" altLang="ko-KR" dirty="0" smtClean="0"/>
            </a:br>
            <a:r>
              <a:rPr lang="en-US" altLang="ko-KR" dirty="0" smtClean="0"/>
              <a:t>Sunday Total Boat Rentals</a:t>
            </a:r>
            <a:endParaRPr lang="ko-KR" altLang="en-US" dirty="0"/>
          </a:p>
        </p:txBody>
      </p:sp>
      <p:pic>
        <p:nvPicPr>
          <p:cNvPr id="8" name="Content Placeholder 7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981200"/>
            <a:ext cx="46482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981200"/>
            <a:ext cx="38862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Exploratory Data Analysis</a:t>
            </a:r>
            <a:br>
              <a:rPr lang="en-US" altLang="ko-KR" dirty="0" smtClean="0"/>
            </a:br>
            <a:r>
              <a:rPr lang="en-US" altLang="ko-KR" dirty="0" smtClean="0"/>
              <a:t>Sunday </a:t>
            </a:r>
            <a:r>
              <a:rPr lang="en-US" altLang="ko-KR" dirty="0" smtClean="0"/>
              <a:t>Total Boat Rentals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dirty="0" smtClean="0"/>
              <a:t>Shape: Slight Right Skew or Approximately Normal</a:t>
            </a:r>
          </a:p>
          <a:p>
            <a:r>
              <a:rPr lang="en-US" altLang="ko-KR" dirty="0" smtClean="0"/>
              <a:t>Center:91.6</a:t>
            </a:r>
          </a:p>
          <a:p>
            <a:r>
              <a:rPr lang="en-US" altLang="ko-KR" dirty="0" smtClean="0"/>
              <a:t>Spread: (0, 67.657) Gaps</a:t>
            </a:r>
          </a:p>
          <a:p>
            <a:r>
              <a:rPr lang="en-US" altLang="ko-KR" dirty="0" smtClean="0"/>
              <a:t>The Peace Valley Park Boat Rentals has a boat rental range from 0 to 68boats on Sundays</a:t>
            </a:r>
          </a:p>
          <a:p>
            <a:r>
              <a:rPr lang="en-US" altLang="ko-KR" dirty="0" smtClean="0"/>
              <a:t>The Peace Valley Park Boat Rentals rents 92 boats on average on Sundays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Assumptions for 2 Sample T-Test and Confidence Intervals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Assumption</a:t>
            </a:r>
          </a:p>
          <a:p>
            <a:pPr lvl="1"/>
            <a:r>
              <a:rPr lang="en-US" altLang="ko-KR" dirty="0" smtClean="0"/>
              <a:t>SRS</a:t>
            </a:r>
          </a:p>
          <a:p>
            <a:pPr lvl="1"/>
            <a:r>
              <a:rPr lang="en-US" altLang="ko-KR" dirty="0" smtClean="0"/>
              <a:t>2 Independent Normal Population or n1 and n2 is greater or equal to 30	</a:t>
            </a:r>
          </a:p>
          <a:p>
            <a:r>
              <a:rPr lang="en-US" altLang="ko-KR" dirty="0" smtClean="0"/>
              <a:t>Check</a:t>
            </a:r>
          </a:p>
          <a:p>
            <a:pPr lvl="1"/>
            <a:r>
              <a:rPr lang="en-US" altLang="ko-KR" dirty="0" smtClean="0"/>
              <a:t>The data was randomized by a software(Calculator)</a:t>
            </a:r>
          </a:p>
          <a:p>
            <a:pPr lvl="1"/>
            <a:r>
              <a:rPr lang="en-US" altLang="ko-KR" dirty="0" smtClean="0"/>
              <a:t>n1 and n2 is equal to 30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2 Sample T-Test #1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Comparing average profit made between Saturday and Sunday</a:t>
            </a:r>
          </a:p>
          <a:p>
            <a:r>
              <a:rPr lang="en-US" altLang="ko-KR" b="1" dirty="0" smtClean="0"/>
              <a:t>Hypothesis</a:t>
            </a:r>
          </a:p>
          <a:p>
            <a:r>
              <a:rPr lang="en-US" altLang="ko-KR" dirty="0" smtClean="0"/>
              <a:t>Ho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endParaRPr lang="en-US" altLang="ko-KR" dirty="0" smtClean="0"/>
          </a:p>
          <a:p>
            <a:r>
              <a:rPr lang="en-US" altLang="ko-KR" dirty="0" smtClean="0"/>
              <a:t>Ha</a:t>
            </a:r>
          </a:p>
          <a:p>
            <a:endParaRPr lang="ko-KR" altLang="ko-KR" dirty="0" smtClean="0"/>
          </a:p>
          <a:p>
            <a:endParaRPr lang="ko-KR" alt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0" y="0"/>
          <a:ext cx="676275" cy="228600"/>
        </p:xfrm>
        <a:graphic>
          <a:graphicData uri="http://schemas.openxmlformats.org/presentationml/2006/ole">
            <p:oleObj spid="_x0000_s1025" name="Equation" r:id="rId3" imgW="672808" imgH="228501" progId="Equation.3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990600" y="3467100"/>
          <a:ext cx="2051050" cy="723900"/>
        </p:xfrm>
        <a:graphic>
          <a:graphicData uri="http://schemas.openxmlformats.org/presentationml/2006/ole">
            <p:oleObj spid="_x0000_s1027" name="Equation" r:id="rId4" imgW="647640" imgH="228600" progId="Equation.3">
              <p:embed/>
            </p:oleObj>
          </a:graphicData>
        </a:graphic>
      </p:graphicFrame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0" y="0"/>
          <a:ext cx="676275" cy="228600"/>
        </p:xfrm>
        <a:graphic>
          <a:graphicData uri="http://schemas.openxmlformats.org/presentationml/2006/ole">
            <p:oleObj spid="_x0000_s1028" name="Equation" r:id="rId5" imgW="672808" imgH="228501" progId="Equation.3">
              <p:embed/>
            </p:oleObj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1073150" y="4610100"/>
          <a:ext cx="2051050" cy="723900"/>
        </p:xfrm>
        <a:graphic>
          <a:graphicData uri="http://schemas.openxmlformats.org/presentationml/2006/ole">
            <p:oleObj spid="_x0000_s1030" name="Equation" r:id="rId6" imgW="64764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 Sample T-Test #1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ko-KR" dirty="0" smtClean="0"/>
          </a:p>
          <a:p>
            <a:r>
              <a:rPr lang="en-US" altLang="ko-KR" dirty="0" smtClean="0"/>
              <a:t>t  </a:t>
            </a:r>
            <a:r>
              <a:rPr lang="en-US" altLang="ko-KR" dirty="0" smtClean="0"/>
              <a:t>= </a:t>
            </a:r>
            <a:r>
              <a:rPr lang="en-US" altLang="ko-KR" dirty="0" smtClean="0"/>
              <a:t>              = </a:t>
            </a:r>
            <a:r>
              <a:rPr lang="en-US" altLang="ko-KR" dirty="0" smtClean="0"/>
              <a:t>-</a:t>
            </a:r>
            <a:r>
              <a:rPr lang="en-US" altLang="ko-KR" dirty="0" smtClean="0"/>
              <a:t>0.3979</a:t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P(t&lt;-0.3979|df=56) = 0.3461</a:t>
            </a:r>
            <a:endParaRPr lang="ko-KR" altLang="ko-KR" dirty="0" smtClean="0"/>
          </a:p>
          <a:p>
            <a:endParaRPr lang="ko-KR" alt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555750" y="1676400"/>
          <a:ext cx="1568450" cy="2086896"/>
        </p:xfrm>
        <a:graphic>
          <a:graphicData uri="http://schemas.openxmlformats.org/presentationml/2006/ole">
            <p:oleObj spid="_x0000_s22530" name="Equation" r:id="rId3" imgW="393480" imgH="5331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Peace Valley Boat Rental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Opens first Saturday of May every year</a:t>
            </a:r>
          </a:p>
          <a:p>
            <a:r>
              <a:rPr lang="en-US" dirty="0" smtClean="0"/>
              <a:t>Closes in mid October</a:t>
            </a:r>
          </a:p>
          <a:p>
            <a:r>
              <a:rPr lang="en-US" dirty="0" smtClean="0"/>
              <a:t>Offers moorings, permits, lessons, programs, and boat rentals including:</a:t>
            </a:r>
          </a:p>
          <a:p>
            <a:pPr lvl="1"/>
            <a:r>
              <a:rPr lang="en-US" dirty="0" smtClean="0"/>
              <a:t>Single/double kayaks</a:t>
            </a:r>
          </a:p>
          <a:p>
            <a:pPr lvl="1"/>
            <a:r>
              <a:rPr lang="en-US" dirty="0" smtClean="0"/>
              <a:t>Paddleboats</a:t>
            </a:r>
          </a:p>
          <a:p>
            <a:pPr lvl="1"/>
            <a:r>
              <a:rPr lang="en-US" dirty="0" smtClean="0"/>
              <a:t>Canoes</a:t>
            </a:r>
          </a:p>
          <a:p>
            <a:pPr lvl="1"/>
            <a:r>
              <a:rPr lang="en-US" dirty="0" err="1" smtClean="0"/>
              <a:t>Aquafins</a:t>
            </a:r>
            <a:endParaRPr lang="en-US" dirty="0" smtClean="0"/>
          </a:p>
          <a:p>
            <a:pPr lvl="1"/>
            <a:r>
              <a:rPr lang="en-US" dirty="0" err="1" smtClean="0"/>
              <a:t>Daysailors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Rowboats</a:t>
            </a:r>
            <a:endParaRPr lang="en-US" dirty="0"/>
          </a:p>
        </p:txBody>
      </p:sp>
      <p:pic>
        <p:nvPicPr>
          <p:cNvPr id="13" name="Content Placeholder 12" descr="2009-06-07_13_51_44-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114800" y="2209800"/>
            <a:ext cx="4880549" cy="31316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 Sample T-Test #1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Conclusions</a:t>
            </a:r>
          </a:p>
          <a:p>
            <a:pPr lvl="1"/>
            <a:r>
              <a:rPr lang="en-US" altLang="ko-KR" sz="2800" dirty="0" smtClean="0"/>
              <a:t>We fail to reject Ho because P-value is greater than </a:t>
            </a:r>
            <a:endParaRPr lang="ko-KR" altLang="ko-KR" sz="2800" dirty="0" smtClean="0"/>
          </a:p>
          <a:p>
            <a:pPr lvl="1"/>
            <a:r>
              <a:rPr lang="en-US" altLang="ko-KR" sz="2800" dirty="0" smtClean="0"/>
              <a:t>We have sufficient evidence that the average total cash made on Saturday is equal to the average total cash made on Sunday</a:t>
            </a:r>
            <a:endParaRPr lang="ko-KR" altLang="ko-KR" sz="2800" dirty="0" smtClean="0"/>
          </a:p>
          <a:p>
            <a:pPr lvl="1"/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2 Sample T-Confidence Interval #1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sz="5000" dirty="0" smtClean="0"/>
              <a:t>(-</a:t>
            </a:r>
            <a:r>
              <a:rPr lang="en-US" altLang="ko-KR" sz="5000" dirty="0" smtClean="0"/>
              <a:t>544.5, 364.06</a:t>
            </a:r>
            <a:r>
              <a:rPr lang="en-US" altLang="ko-KR" sz="5000" dirty="0" smtClean="0"/>
              <a:t>)</a:t>
            </a:r>
          </a:p>
          <a:p>
            <a:pPr lvl="0"/>
            <a:r>
              <a:rPr lang="en-US" altLang="ko-KR" sz="5400" dirty="0" smtClean="0"/>
              <a:t>We are 95% confident that the difference of average total cash made on Saturday and Sunday is between </a:t>
            </a:r>
            <a:r>
              <a:rPr lang="en-US" altLang="ko-KR" sz="5400" dirty="0" smtClean="0"/>
              <a:t>     -</a:t>
            </a:r>
            <a:r>
              <a:rPr lang="en-US" altLang="ko-KR" sz="5400" dirty="0" smtClean="0"/>
              <a:t>544.50 and 364.06 dollars.</a:t>
            </a:r>
            <a:endParaRPr lang="ko-KR" altLang="ko-KR" sz="5400" dirty="0" smtClean="0"/>
          </a:p>
          <a:p>
            <a:pPr lvl="0"/>
            <a:r>
              <a:rPr lang="en-US" altLang="ko-KR" sz="5400" dirty="0" smtClean="0"/>
              <a:t>The interval contains 0. Therefore, the test is correct that it shows that there is no difference between Saturday and Sunday.</a:t>
            </a:r>
            <a:endParaRPr lang="ko-KR" altLang="ko-KR" sz="5400" dirty="0" smtClean="0"/>
          </a:p>
          <a:p>
            <a:endParaRPr lang="ko-KR" altLang="ko-KR" sz="5000" dirty="0" smtClean="0"/>
          </a:p>
          <a:p>
            <a:endParaRPr lang="ko-KR" altLang="en-US" dirty="0"/>
          </a:p>
        </p:txBody>
      </p:sp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762000" y="1397000"/>
          <a:ext cx="6144260" cy="1041400"/>
        </p:xfrm>
        <a:graphic>
          <a:graphicData uri="http://schemas.openxmlformats.org/presentationml/2006/ole">
            <p:oleObj spid="_x0000_s23555" name="Equation" r:id="rId3" imgW="1498320" imgH="253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 Sample T-Test #2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Comparing the average total boats rented between Saturday and Sunday</a:t>
            </a:r>
          </a:p>
          <a:p>
            <a:r>
              <a:rPr lang="en-US" altLang="ko-KR" b="1" dirty="0" smtClean="0"/>
              <a:t>Hypothesis</a:t>
            </a:r>
          </a:p>
          <a:p>
            <a:r>
              <a:rPr lang="en-US" altLang="ko-KR" dirty="0" smtClean="0"/>
              <a:t>Ho </a:t>
            </a:r>
            <a:br>
              <a:rPr lang="en-US" altLang="ko-KR" dirty="0" smtClean="0"/>
            </a:br>
            <a:endParaRPr lang="en-US" altLang="ko-KR" dirty="0" smtClean="0"/>
          </a:p>
          <a:p>
            <a:r>
              <a:rPr lang="en-US" altLang="ko-KR" dirty="0" smtClean="0"/>
              <a:t>Ha</a:t>
            </a:r>
          </a:p>
          <a:p>
            <a:endParaRPr lang="ko-KR" altLang="en-US" dirty="0"/>
          </a:p>
        </p:txBody>
      </p:sp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990600" y="3467100"/>
          <a:ext cx="2051050" cy="723900"/>
        </p:xfrm>
        <a:graphic>
          <a:graphicData uri="http://schemas.openxmlformats.org/presentationml/2006/ole">
            <p:oleObj spid="_x0000_s24578" name="Equation" r:id="rId3" imgW="647640" imgH="228600" progId="Equation.3">
              <p:embed/>
            </p:oleObj>
          </a:graphicData>
        </a:graphic>
      </p:graphicFrame>
      <p:graphicFrame>
        <p:nvGraphicFramePr>
          <p:cNvPr id="24579" name="Object 3"/>
          <p:cNvGraphicFramePr>
            <a:graphicFrameLocks noChangeAspect="1"/>
          </p:cNvGraphicFramePr>
          <p:nvPr/>
        </p:nvGraphicFramePr>
        <p:xfrm>
          <a:off x="1073150" y="4610100"/>
          <a:ext cx="2051050" cy="723900"/>
        </p:xfrm>
        <a:graphic>
          <a:graphicData uri="http://schemas.openxmlformats.org/presentationml/2006/ole">
            <p:oleObj spid="_x0000_s24579" name="Equation" r:id="rId4" imgW="64764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 Sample T-Test #2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ko-KR" dirty="0" smtClean="0"/>
          </a:p>
          <a:p>
            <a:r>
              <a:rPr lang="en-US" altLang="ko-KR" dirty="0" smtClean="0"/>
              <a:t>t  </a:t>
            </a:r>
            <a:r>
              <a:rPr lang="en-US" altLang="ko-KR" dirty="0" smtClean="0"/>
              <a:t>= </a:t>
            </a:r>
            <a:r>
              <a:rPr lang="en-US" altLang="ko-KR" dirty="0" smtClean="0"/>
              <a:t>              = </a:t>
            </a:r>
            <a:r>
              <a:rPr lang="en-US" altLang="ko-KR" dirty="0" smtClean="0"/>
              <a:t>-</a:t>
            </a:r>
            <a:r>
              <a:rPr lang="en-US" altLang="ko-KR" dirty="0" smtClean="0"/>
              <a:t>0.4725</a:t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P(t&lt;-0.4725|df=56) = 0.3192</a:t>
            </a:r>
            <a:endParaRPr lang="ko-KR" altLang="ko-KR" dirty="0" smtClean="0"/>
          </a:p>
          <a:p>
            <a:endParaRPr lang="ko-KR" alt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555750" y="1676400"/>
          <a:ext cx="1568450" cy="2086896"/>
        </p:xfrm>
        <a:graphic>
          <a:graphicData uri="http://schemas.openxmlformats.org/presentationml/2006/ole">
            <p:oleObj spid="_x0000_s25602" name="Equation" r:id="rId3" imgW="393480" imgH="5331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 Sample T-Test </a:t>
            </a:r>
            <a:r>
              <a:rPr lang="en-US" altLang="ko-KR" dirty="0" smtClean="0"/>
              <a:t>#2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Conclusions</a:t>
            </a:r>
          </a:p>
          <a:p>
            <a:pPr lvl="1"/>
            <a:r>
              <a:rPr lang="en-US" altLang="ko-KR" sz="2800" dirty="0" smtClean="0"/>
              <a:t>We fail to reject Ho because P-value is greater than </a:t>
            </a:r>
            <a:endParaRPr lang="ko-KR" altLang="ko-KR" sz="2800" dirty="0" smtClean="0"/>
          </a:p>
          <a:p>
            <a:pPr lvl="1"/>
            <a:r>
              <a:rPr lang="en-US" altLang="ko-KR" sz="2800" dirty="0" smtClean="0"/>
              <a:t>We have sufficient evidence that the average total boat rentals made on Saturday is equal to the average total boats rented on Sunday</a:t>
            </a:r>
            <a:endParaRPr lang="ko-KR" altLang="ko-KR" sz="2800" dirty="0" smtClean="0"/>
          </a:p>
          <a:p>
            <a:pPr lvl="1"/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2 Sample T-Confidence Interval #2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sz="5000" dirty="0" smtClean="0"/>
              <a:t>(-40.34, 24,94)</a:t>
            </a:r>
          </a:p>
          <a:p>
            <a:pPr lvl="0"/>
            <a:r>
              <a:rPr lang="en-US" altLang="ko-KR" sz="3600" dirty="0" smtClean="0"/>
              <a:t>We are 95% confident that the difference of average total </a:t>
            </a:r>
            <a:r>
              <a:rPr lang="en-US" altLang="ko-KR" sz="3600" dirty="0" smtClean="0"/>
              <a:t>boat rentals </a:t>
            </a:r>
            <a:r>
              <a:rPr lang="en-US" altLang="ko-KR" sz="3600" dirty="0" smtClean="0"/>
              <a:t>made on Saturday and Sunday is between -40.34 and 24.94 Boats.</a:t>
            </a:r>
            <a:endParaRPr lang="ko-KR" altLang="ko-KR" sz="3600" dirty="0" smtClean="0"/>
          </a:p>
          <a:p>
            <a:pPr lvl="0"/>
            <a:r>
              <a:rPr lang="en-US" altLang="ko-KR" sz="3600" dirty="0" smtClean="0"/>
              <a:t>The interval contains 0. Therefore, the test is correct that it shows that there is no difference between Saturday and Sunday.</a:t>
            </a:r>
            <a:endParaRPr lang="ko-KR" altLang="ko-KR" sz="3600" dirty="0" smtClean="0"/>
          </a:p>
          <a:p>
            <a:endParaRPr lang="ko-KR" altLang="ko-KR" sz="5000" dirty="0" smtClean="0"/>
          </a:p>
          <a:p>
            <a:endParaRPr lang="ko-KR" altLang="en-US" dirty="0"/>
          </a:p>
        </p:txBody>
      </p:sp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762000" y="1397000"/>
          <a:ext cx="6144260" cy="1041400"/>
        </p:xfrm>
        <a:graphic>
          <a:graphicData uri="http://schemas.openxmlformats.org/presentationml/2006/ole">
            <p:oleObj spid="_x0000_s26626" name="Equation" r:id="rId3" imgW="1498320" imgH="253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Application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dirty="0" smtClean="0"/>
              <a:t>Peace Valley Park Boat Rentals make the same average amount of profit on Saturday and Sunday</a:t>
            </a:r>
            <a:endParaRPr lang="ko-KR" altLang="ko-KR" dirty="0" smtClean="0"/>
          </a:p>
          <a:p>
            <a:pPr lvl="0"/>
            <a:r>
              <a:rPr lang="en-US" altLang="ko-KR" dirty="0" smtClean="0"/>
              <a:t>Peace Valley Park Boat Rentals rent out the same amount of average boats on Saturday and Sunday.</a:t>
            </a:r>
            <a:endParaRPr lang="ko-KR" altLang="ko-KR" dirty="0" smtClean="0"/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Bias/Errors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Incomplete or inaccurate records</a:t>
            </a:r>
          </a:p>
          <a:p>
            <a:r>
              <a:rPr lang="en-US" dirty="0" smtClean="0"/>
              <a:t>Weather not taken into consideration</a:t>
            </a:r>
          </a:p>
          <a:p>
            <a:pPr lvl="1"/>
            <a:r>
              <a:rPr lang="en-US" dirty="0" smtClean="0"/>
              <a:t>Considerably less people rent boats when the weather is bad</a:t>
            </a:r>
          </a:p>
          <a:p>
            <a:r>
              <a:rPr lang="en-US" dirty="0" smtClean="0"/>
              <a:t>Not completely random</a:t>
            </a:r>
          </a:p>
          <a:p>
            <a:pPr lvl="1"/>
            <a:r>
              <a:rPr lang="en-US" dirty="0" smtClean="0"/>
              <a:t>Not all records </a:t>
            </a:r>
            <a:r>
              <a:rPr lang="en-US" dirty="0" smtClean="0"/>
              <a:t>available</a:t>
            </a:r>
            <a:endParaRPr lang="en-US" dirty="0"/>
          </a:p>
          <a:p>
            <a:r>
              <a:rPr lang="en-US" dirty="0" smtClean="0"/>
              <a:t>Does not only rent boats</a:t>
            </a:r>
          </a:p>
          <a:p>
            <a:pPr lvl="1"/>
            <a:r>
              <a:rPr lang="en-US" dirty="0" smtClean="0"/>
              <a:t>It sells boat permits and moorings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Personal Opinions/Conclusions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altLang="ko-KR" dirty="0" smtClean="0"/>
              <a:t>I thought the project was overall hard and tedious</a:t>
            </a:r>
            <a:endParaRPr lang="ko-KR" altLang="ko-KR" dirty="0" smtClean="0"/>
          </a:p>
          <a:p>
            <a:pPr lvl="0"/>
            <a:r>
              <a:rPr lang="en-US" altLang="ko-KR" dirty="0" smtClean="0"/>
              <a:t>It was very surprising to find out that the average profits and the average total boats rented out on Saturday and Sunday were the same. We thought Sunday would be busier</a:t>
            </a:r>
            <a:endParaRPr lang="ko-KR" altLang="ko-KR" dirty="0" smtClean="0"/>
          </a:p>
          <a:p>
            <a:pPr lvl="0"/>
            <a:r>
              <a:rPr lang="en-US" altLang="ko-KR" dirty="0" smtClean="0"/>
              <a:t>I think more time would have been better, especially for our topic because there were a lot of papers that we had to go through</a:t>
            </a:r>
            <a:endParaRPr lang="ko-KR" altLang="ko-KR" dirty="0" smtClean="0"/>
          </a:p>
          <a:p>
            <a:pPr lvl="0"/>
            <a:r>
              <a:rPr lang="en-US" altLang="ko-KR" dirty="0" smtClean="0"/>
              <a:t>Overall the project was a good learning experience about the Peace Valley Park Boat Renting Place and its </a:t>
            </a:r>
            <a:r>
              <a:rPr lang="en-US" altLang="ko-KR" dirty="0" smtClean="0"/>
              <a:t>business</a:t>
            </a:r>
            <a:endParaRPr lang="ko-KR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see if Saturdays or Sundays are busier during the season</a:t>
            </a:r>
          </a:p>
          <a:p>
            <a:pPr lvl="1"/>
            <a:r>
              <a:rPr lang="en-US" dirty="0" smtClean="0"/>
              <a:t>Test the total amount of boats rented out for 30 Saturdays and 30 Sundays</a:t>
            </a:r>
          </a:p>
          <a:p>
            <a:pPr lvl="1"/>
            <a:r>
              <a:rPr lang="en-US" dirty="0" smtClean="0"/>
              <a:t>Test the total amount of cash/charge made for the day</a:t>
            </a:r>
          </a:p>
          <a:p>
            <a:pPr lvl="1"/>
            <a:r>
              <a:rPr lang="en-US" dirty="0" smtClean="0"/>
              <a:t>Hypothesis: Sundays are busier than Saturdays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Procedure and Data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60 total summary sheets were collected from the Bucks County Department of Parks and Recreation located at 510 Creek Road, New Britain Township</a:t>
            </a:r>
          </a:p>
          <a:p>
            <a:pPr lvl="1"/>
            <a:r>
              <a:rPr lang="en-US" dirty="0" smtClean="0"/>
              <a:t>Summary sheets contain the total amount of boats rented out for a given day and the total amount of money made, cash and charge amounts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Procedure and Data Collection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Dates, total rentals, and total profits for the 30 Saturdays and Sundays were recorded in Fathom </a:t>
            </a:r>
          </a:p>
          <a:p>
            <a:r>
              <a:rPr lang="en-US" dirty="0" smtClean="0"/>
              <a:t>Exploratory Analysis includes </a:t>
            </a:r>
            <a:r>
              <a:rPr lang="en-US" dirty="0" smtClean="0"/>
              <a:t>histograms</a:t>
            </a:r>
            <a:r>
              <a:rPr lang="en-US" dirty="0" smtClean="0"/>
              <a:t>, </a:t>
            </a:r>
            <a:r>
              <a:rPr lang="en-US" dirty="0" smtClean="0"/>
              <a:t>charts, and summaries</a:t>
            </a:r>
          </a:p>
        </p:txBody>
      </p:sp>
      <p:pic>
        <p:nvPicPr>
          <p:cNvPr id="15" name="Content Placeholder 14" descr="2010-05-04_13.59.3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67200" y="1905000"/>
            <a:ext cx="4439708" cy="33297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Procedure and Data Collection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Tests:</a:t>
            </a:r>
          </a:p>
          <a:p>
            <a:pPr lvl="1"/>
            <a:r>
              <a:rPr lang="en-US" dirty="0" smtClean="0"/>
              <a:t>2 Sample T-Tests</a:t>
            </a:r>
          </a:p>
          <a:p>
            <a:pPr lvl="2"/>
            <a:r>
              <a:rPr lang="en-US" dirty="0" smtClean="0"/>
              <a:t>Comparing total average profits between Saturday and Sunday</a:t>
            </a:r>
          </a:p>
          <a:p>
            <a:pPr lvl="2"/>
            <a:r>
              <a:rPr lang="en-US" dirty="0" smtClean="0"/>
              <a:t>Comparing average number of boat rentals between Saturday and Sunday</a:t>
            </a:r>
          </a:p>
          <a:p>
            <a:pPr lvl="1"/>
            <a:r>
              <a:rPr lang="en-US" dirty="0" smtClean="0"/>
              <a:t>Confidence Intervals for both tests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467600" cy="1143000"/>
          </a:xfrm>
        </p:spPr>
        <p:txBody>
          <a:bodyPr/>
          <a:lstStyle/>
          <a:p>
            <a:r>
              <a:rPr lang="en-US" altLang="ko-KR" dirty="0" smtClean="0"/>
              <a:t>Data</a:t>
            </a:r>
            <a:endParaRPr lang="ko-KR" alt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58674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467600" cy="1143000"/>
          </a:xfrm>
        </p:spPr>
        <p:txBody>
          <a:bodyPr/>
          <a:lstStyle/>
          <a:p>
            <a:r>
              <a:rPr lang="en-US" altLang="ko-KR" dirty="0" smtClean="0"/>
              <a:t>Data</a:t>
            </a:r>
            <a:endParaRPr lang="ko-KR" altLang="en-US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78486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Exploratory Data Analysis</a:t>
            </a:r>
            <a:br>
              <a:rPr lang="en-US" altLang="ko-KR" dirty="0" smtClean="0"/>
            </a:br>
            <a:r>
              <a:rPr lang="en-US" altLang="ko-KR" dirty="0" smtClean="0"/>
              <a:t>Saturday Total Profit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600200"/>
            <a:ext cx="3167063" cy="3724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600200"/>
            <a:ext cx="43434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103</TotalTime>
  <Words>854</Words>
  <Application>Microsoft Office PowerPoint</Application>
  <PresentationFormat>On-screen Show (4:3)</PresentationFormat>
  <Paragraphs>125</Paragraphs>
  <Slides>28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Technic</vt:lpstr>
      <vt:lpstr>Microsoft Equation 3.0</vt:lpstr>
      <vt:lpstr>Peace Valley Boat Rental Statistics</vt:lpstr>
      <vt:lpstr>Peace Valley Boat Rental</vt:lpstr>
      <vt:lpstr>Purpose</vt:lpstr>
      <vt:lpstr>Procedure and Data Collection</vt:lpstr>
      <vt:lpstr>Procedure and Data Collection</vt:lpstr>
      <vt:lpstr>Procedure and Data Collection</vt:lpstr>
      <vt:lpstr>Data</vt:lpstr>
      <vt:lpstr>Data</vt:lpstr>
      <vt:lpstr>Exploratory Data Analysis Saturday Total Profit</vt:lpstr>
      <vt:lpstr>Exploratory Data Analysis Saturday Total Profit</vt:lpstr>
      <vt:lpstr>Exploratory Data Analysis Saturday Total Boat Rentals</vt:lpstr>
      <vt:lpstr>Exploratory Data Analysis Saturday Total Boat Rentals</vt:lpstr>
      <vt:lpstr>Exploratory Data Analysis Sunday Total Profit</vt:lpstr>
      <vt:lpstr>Exploratory Data Analysis SundayTotal Profit</vt:lpstr>
      <vt:lpstr>Exploratory Data Analysis Sunday Total Boat Rentals</vt:lpstr>
      <vt:lpstr>Exploratory Data Analysis Sunday Total Boat Rentals</vt:lpstr>
      <vt:lpstr>Assumptions for 2 Sample T-Test and Confidence Intervals</vt:lpstr>
      <vt:lpstr>2 Sample T-Test #1</vt:lpstr>
      <vt:lpstr>2 Sample T-Test #1</vt:lpstr>
      <vt:lpstr>2 Sample T-Test #1</vt:lpstr>
      <vt:lpstr>2 Sample T-Confidence Interval #1</vt:lpstr>
      <vt:lpstr>2 Sample T-Test #2</vt:lpstr>
      <vt:lpstr>2 Sample T-Test #2</vt:lpstr>
      <vt:lpstr>2 Sample T-Test #2</vt:lpstr>
      <vt:lpstr>2 Sample T-Confidence Interval #2</vt:lpstr>
      <vt:lpstr>Application</vt:lpstr>
      <vt:lpstr>Bias/Errors</vt:lpstr>
      <vt:lpstr>Personal Opinions/Conclusions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Peace Valley Boat Rental Statistics</dc:title>
  <dc:creator> </dc:creator>
  <cp:lastModifiedBy>Min</cp:lastModifiedBy>
  <cp:revision>15</cp:revision>
  <dcterms:created xsi:type="dcterms:W3CDTF">2010-06-09T13:52:44Z</dcterms:created>
  <dcterms:modified xsi:type="dcterms:W3CDTF">2010-06-09T20:46:55Z</dcterms:modified>
</cp:coreProperties>
</file>